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08" r:id="rId8"/>
    <p:sldId id="1307" r:id="rId9"/>
    <p:sldId id="1301" r:id="rId10"/>
    <p:sldId id="1295" r:id="rId11"/>
    <p:sldId id="1315" r:id="rId12"/>
    <p:sldId id="1316" r:id="rId13"/>
    <p:sldId id="1331" r:id="rId14"/>
    <p:sldId id="1327" r:id="rId15"/>
    <p:sldId id="1332" r:id="rId16"/>
    <p:sldId id="1334" r:id="rId17"/>
    <p:sldId id="1313" r:id="rId18"/>
    <p:sldId id="1333"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16"/>
            <p14:sldId id="1331"/>
            <p14:sldId id="1327"/>
            <p14:sldId id="1332"/>
            <p14:sldId id="1334"/>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81" d="100"/>
          <a:sy n="81" d="100"/>
        </p:scale>
        <p:origin x="1278"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1/13/2015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1/13/2015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1/13/2015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451514A4-4BC2-4E1D-8AA9-4C976BF7FB48}" type="datetime1">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096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1/13/2015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1/13/2015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mdmb54"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planewilson" TargetMode="External"/><Relationship Id="rId5" Type="http://schemas.openxmlformats.org/officeDocument/2006/relationships/hyperlink" Target="https://twitter.com/erwinvanhunen" TargetMode="External"/><Relationship Id="rId4" Type="http://schemas.openxmlformats.org/officeDocument/2006/relationships/hyperlink" Target="https://twitter.com/andrewconnell" TargetMode="External"/><Relationship Id="rId9" Type="http://schemas.openxmlformats.org/officeDocument/2006/relationships/hyperlink" Target="https://twitter.com/vrdm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smtClean="0"/>
              <a:t>January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schedule</a:t>
            </a:r>
            <a:endParaRPr lang="en-GB" dirty="0"/>
          </a:p>
        </p:txBody>
      </p:sp>
      <p:sp>
        <p:nvSpPr>
          <p:cNvPr id="3" name="Text Placeholder 2"/>
          <p:cNvSpPr>
            <a:spLocks noGrp="1"/>
          </p:cNvSpPr>
          <p:nvPr>
            <p:ph type="body" sz="quarter" idx="10"/>
          </p:nvPr>
        </p:nvSpPr>
        <p:spPr/>
        <p:txBody>
          <a:bodyPr/>
          <a:lstStyle/>
          <a:p>
            <a:r>
              <a:rPr lang="en-US" dirty="0" smtClean="0"/>
              <a:t>New schedule starting from January 2015</a:t>
            </a:r>
          </a:p>
          <a:p>
            <a:r>
              <a:rPr lang="en-US" dirty="0" smtClean="0"/>
              <a:t>Master merge first Friday of the month</a:t>
            </a:r>
          </a:p>
          <a:p>
            <a:r>
              <a:rPr lang="en-US" dirty="0" smtClean="0"/>
              <a:t>Monthly call on 2</a:t>
            </a:r>
            <a:r>
              <a:rPr lang="en-US" baseline="30000" dirty="0" smtClean="0"/>
              <a:t>nd</a:t>
            </a:r>
            <a:r>
              <a:rPr lang="en-US" dirty="0" smtClean="0"/>
              <a:t> Tuesday on each month</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guidance repository</a:t>
            </a:r>
            <a:endParaRPr lang="en-GB" dirty="0"/>
          </a:p>
        </p:txBody>
      </p:sp>
      <p:sp>
        <p:nvSpPr>
          <p:cNvPr id="3" name="Text Placeholder 2"/>
          <p:cNvSpPr>
            <a:spLocks noGrp="1"/>
          </p:cNvSpPr>
          <p:nvPr>
            <p:ph type="body" sz="quarter" idx="10"/>
          </p:nvPr>
        </p:nvSpPr>
        <p:spPr/>
        <p:txBody>
          <a:bodyPr/>
          <a:lstStyle/>
          <a:p>
            <a:r>
              <a:rPr lang="en-US" sz="3200" dirty="0" smtClean="0"/>
              <a:t>Community contributions in format of generic articles</a:t>
            </a:r>
          </a:p>
          <a:p>
            <a:pPr lvl="1"/>
            <a:r>
              <a:rPr lang="en-US" sz="1800" dirty="0" smtClean="0"/>
              <a:t>Code documentation should concentrate on the what the code does</a:t>
            </a:r>
          </a:p>
          <a:p>
            <a:pPr lvl="1"/>
            <a:r>
              <a:rPr lang="en-US" sz="1800" dirty="0" smtClean="0"/>
              <a:t>Reasoning and background information should be in own article</a:t>
            </a:r>
          </a:p>
          <a:p>
            <a:r>
              <a:rPr lang="en-US" sz="3200" dirty="0" smtClean="0"/>
              <a:t>We are gradually moving to model where MSDN articles will be updated based on PRs in GitHub</a:t>
            </a:r>
          </a:p>
          <a:p>
            <a:pPr lvl="1"/>
            <a:r>
              <a:rPr lang="en-US" sz="1800" dirty="0" smtClean="0"/>
              <a:t>Solution packs will be added to MSDN around end of Jan timeframe</a:t>
            </a:r>
            <a:endParaRPr lang="en-US" sz="3200" dirty="0" smtClean="0"/>
          </a:p>
          <a:p>
            <a:r>
              <a:rPr lang="en-US" sz="3200" dirty="0" smtClean="0"/>
              <a:t>aka.ms/</a:t>
            </a:r>
            <a:r>
              <a:rPr lang="en-US" sz="3200" dirty="0" err="1" smtClean="0"/>
              <a:t>OfficeDevPnPGuidance</a:t>
            </a:r>
            <a:endParaRPr lang="en-US" sz="3200" dirty="0" smtClean="0"/>
          </a:p>
          <a:p>
            <a:pPr lvl="1"/>
            <a:r>
              <a:rPr lang="en-US" sz="1800" dirty="0" smtClean="0"/>
              <a:t>Still work in progress with contribution details</a:t>
            </a:r>
          </a:p>
          <a:p>
            <a:pPr lvl="1"/>
            <a:r>
              <a:rPr lang="en-US" sz="1800" dirty="0" smtClean="0"/>
              <a:t>Follows similar model as Azure</a:t>
            </a:r>
          </a:p>
          <a:p>
            <a:r>
              <a:rPr lang="en-US" sz="3400" dirty="0" smtClean="0"/>
              <a:t>Early guidance</a:t>
            </a:r>
          </a:p>
          <a:p>
            <a:pPr lvl="1"/>
            <a:r>
              <a:rPr lang="en-US" sz="1800" dirty="0" smtClean="0"/>
              <a:t>How </a:t>
            </a:r>
            <a:r>
              <a:rPr lang="en-US" sz="1800" dirty="0"/>
              <a:t>to handle OneDrive for Business </a:t>
            </a:r>
            <a:r>
              <a:rPr lang="en-US" sz="1800" dirty="0" smtClean="0"/>
              <a:t>customization (Vesa Juvonen)</a:t>
            </a:r>
          </a:p>
          <a:p>
            <a:pPr lvl="1"/>
            <a:r>
              <a:rPr lang="en-US" sz="1800" dirty="0"/>
              <a:t>How to configure SharePoint Provider-Hosted Apps for </a:t>
            </a:r>
            <a:r>
              <a:rPr lang="en-US" sz="1800" dirty="0" smtClean="0"/>
              <a:t>distribution (Andrew Connell)</a:t>
            </a:r>
            <a:endParaRPr lang="en-US" sz="1800" dirty="0"/>
          </a:p>
          <a:p>
            <a:pPr lvl="1"/>
            <a:r>
              <a:rPr lang="en-US" sz="1800" dirty="0"/>
              <a:t>How to configure Office 365 API Projects for </a:t>
            </a:r>
            <a:r>
              <a:rPr lang="en-US" sz="1800" dirty="0" smtClean="0"/>
              <a:t>distribution (</a:t>
            </a:r>
            <a:r>
              <a:rPr lang="en-US" sz="1800" dirty="0"/>
              <a:t>Andrew Connell</a:t>
            </a:r>
            <a:r>
              <a:rPr lang="en-US" sz="1800" dirty="0" smtClean="0"/>
              <a:t>)</a:t>
            </a:r>
            <a:endParaRPr lang="en-US" sz="1800" dirty="0"/>
          </a:p>
          <a:p>
            <a:endParaRPr lang="en-US" sz="34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Something in the </a:t>
            </a:r>
            <a:r>
              <a:rPr lang="en-US" dirty="0" err="1" smtClean="0">
                <a:solidFill>
                  <a:schemeClr val="bg1"/>
                </a:solidFill>
              </a:rPr>
              <a:t>todo</a:t>
            </a:r>
            <a:r>
              <a:rPr lang="en-US" dirty="0" smtClean="0">
                <a:solidFill>
                  <a:schemeClr val="bg1"/>
                </a:solidFill>
              </a:rPr>
              <a:t> list</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 to new repository</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
        <p:nvSpPr>
          <p:cNvPr id="4" name="TextBox 3"/>
          <p:cNvSpPr txBox="1"/>
          <p:nvPr/>
        </p:nvSpPr>
        <p:spPr>
          <a:xfrm>
            <a:off x="106698" y="6412443"/>
            <a:ext cx="4109043" cy="369332"/>
          </a:xfrm>
          <a:prstGeom prst="rect">
            <a:avLst/>
          </a:prstGeom>
          <a:noFill/>
        </p:spPr>
        <p:txBody>
          <a:bodyPr wrap="square" lIns="0" tIns="0" rIns="0" bIns="0" rtlCol="0">
            <a:spAutoFit/>
          </a:bodyPr>
          <a:lstStyle/>
          <a:p>
            <a:r>
              <a:rPr lang="en-US" sz="1200" spc="-70" dirty="0" smtClean="0">
                <a:solidFill>
                  <a:schemeClr val="bg1"/>
                </a:solidFill>
              </a:rPr>
              <a:t>We have few initiates to get this moving, while Core team has been too</a:t>
            </a:r>
            <a:r>
              <a:rPr lang="en-GB" sz="1200" spc="-70" dirty="0" smtClean="0">
                <a:solidFill>
                  <a:schemeClr val="bg1"/>
                </a:solidFill>
              </a:rPr>
              <a:t> busy with customer facing work...</a:t>
            </a:r>
            <a:endParaRPr lang="en-US" sz="1200" spc="-70" dirty="0" smtClean="0">
              <a:solidFill>
                <a:schemeClr val="bg1"/>
              </a:solidFill>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8" y="2918564"/>
            <a:ext cx="5436520"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a:solidFill>
                  <a:schemeClr val="bg1"/>
                </a:solidFill>
              </a:rPr>
              <a:t>Brian – Connected web parts</a:t>
            </a:r>
          </a:p>
          <a:p>
            <a:pPr marL="800082" lvl="1" indent="-342900">
              <a:buFont typeface="Arial" panose="020B0604020202020204" pitchFamily="34" charset="0"/>
              <a:buChar char="•"/>
            </a:pPr>
            <a:r>
              <a:rPr lang="en-US" sz="2000" spc="-70" dirty="0" err="1">
                <a:solidFill>
                  <a:schemeClr val="bg1"/>
                </a:solidFill>
              </a:rPr>
              <a:t>SignalR</a:t>
            </a:r>
            <a:r>
              <a:rPr lang="en-US" sz="2000" spc="-70" dirty="0">
                <a:solidFill>
                  <a:schemeClr val="bg1"/>
                </a:solidFill>
              </a:rPr>
              <a:t> and </a:t>
            </a:r>
            <a:r>
              <a:rPr lang="en-US" sz="2000" spc="-70" dirty="0" smtClean="0">
                <a:solidFill>
                  <a:schemeClr val="bg1"/>
                </a:solidFill>
              </a:rPr>
              <a:t>Angular</a:t>
            </a:r>
            <a:endParaRPr lang="en-US" sz="24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Erwin – Core component</a:t>
            </a:r>
          </a:p>
          <a:p>
            <a:pPr marL="800082" lvl="1" indent="-342900">
              <a:buFont typeface="Arial" panose="020B0604020202020204" pitchFamily="34" charset="0"/>
              <a:buChar char="•"/>
            </a:pPr>
            <a:r>
              <a:rPr lang="en-US" sz="2400" spc="-70" dirty="0" smtClean="0">
                <a:solidFill>
                  <a:schemeClr val="bg1"/>
                </a:solidFill>
                <a:latin typeface="+mj-lt"/>
              </a:rPr>
              <a:t>Model, changes and unit tests</a:t>
            </a:r>
          </a:p>
          <a:p>
            <a:pPr marL="342900" indent="-342900">
              <a:buFont typeface="Arial" panose="020B0604020202020204" pitchFamily="34" charset="0"/>
              <a:buChar char="•"/>
            </a:pPr>
            <a:r>
              <a:rPr lang="en-US" sz="2400" spc="-70" dirty="0" smtClean="0">
                <a:solidFill>
                  <a:schemeClr val="bg1"/>
                </a:solidFill>
                <a:latin typeface="+mj-lt"/>
              </a:rPr>
              <a:t>Vesa - OD4B customizations</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err="1">
                <a:solidFill>
                  <a:schemeClr val="bg1"/>
                </a:solidFill>
                <a:latin typeface="+mj-lt"/>
              </a:rPr>
              <a:t>Async</a:t>
            </a:r>
            <a:r>
              <a:rPr lang="en-US" sz="2000" spc="-70" dirty="0">
                <a:solidFill>
                  <a:schemeClr val="bg1"/>
                </a:solidFill>
                <a:latin typeface="+mj-lt"/>
              </a:rPr>
              <a:t> with </a:t>
            </a:r>
            <a:r>
              <a:rPr lang="en-US" sz="2000" spc="-70" dirty="0" err="1">
                <a:solidFill>
                  <a:schemeClr val="bg1"/>
                </a:solidFill>
                <a:latin typeface="+mj-lt"/>
              </a:rPr>
              <a:t>WebJobs</a:t>
            </a:r>
            <a:r>
              <a:rPr lang="en-US" sz="2000" spc="-70" dirty="0">
                <a:solidFill>
                  <a:schemeClr val="bg1"/>
                </a:solidFill>
                <a:latin typeface="+mj-lt"/>
              </a:rPr>
              <a:t> and storage queues</a:t>
            </a: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Debug.Tracing</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a:t>
            </a:r>
            <a:r>
              <a:rPr lang="en-US" sz="2000" spc="-70" dirty="0" smtClean="0">
                <a:solidFill>
                  <a:schemeClr val="bg1"/>
                </a:solidFill>
                <a:latin typeface="+mj-lt"/>
              </a:rPr>
              <a:t>model</a:t>
            </a:r>
            <a:endParaRPr lang="en-US" sz="2000" spc="-70" dirty="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227 times (</a:t>
            </a:r>
            <a:r>
              <a:rPr lang="en-US" sz="2400" dirty="0" smtClean="0"/>
              <a:t>190, 135</a:t>
            </a:r>
            <a:r>
              <a:rPr lang="en-US" sz="3200" dirty="0" smtClean="0"/>
              <a:t>)</a:t>
            </a:r>
          </a:p>
          <a:p>
            <a:r>
              <a:rPr lang="en-US" sz="3200" dirty="0" smtClean="0"/>
              <a:t>280 merged pull </a:t>
            </a:r>
            <a:r>
              <a:rPr lang="en-US" sz="3200" dirty="0"/>
              <a:t>requests </a:t>
            </a:r>
            <a:r>
              <a:rPr lang="en-US" sz="3200" dirty="0" smtClean="0"/>
              <a:t>(</a:t>
            </a:r>
            <a:r>
              <a:rPr lang="en-US" sz="2400" dirty="0" smtClean="0"/>
              <a:t>236, 189</a:t>
            </a:r>
            <a:r>
              <a:rPr lang="en-US" sz="3200" dirty="0" smtClean="0"/>
              <a:t>) </a:t>
            </a:r>
          </a:p>
          <a:p>
            <a:r>
              <a:rPr lang="en-US" sz="3200" dirty="0" smtClean="0"/>
              <a:t>67 closed </a:t>
            </a:r>
            <a:r>
              <a:rPr lang="en-US" sz="3200" dirty="0"/>
              <a:t>issues </a:t>
            </a:r>
            <a:r>
              <a:rPr lang="en-US" sz="3200" dirty="0" smtClean="0"/>
              <a:t>(</a:t>
            </a:r>
            <a:r>
              <a:rPr lang="en-US" sz="2400" dirty="0" smtClean="0"/>
              <a:t>58, 43</a:t>
            </a:r>
            <a:r>
              <a:rPr lang="en-US" sz="3200" dirty="0" smtClean="0"/>
              <a:t>) </a:t>
            </a:r>
          </a:p>
          <a:p>
            <a:r>
              <a:rPr lang="en-US" sz="3200" dirty="0" smtClean="0"/>
              <a:t>More than 2566 (</a:t>
            </a:r>
            <a:r>
              <a:rPr lang="en-US" sz="2400" dirty="0" smtClean="0"/>
              <a:t>3050, 2160</a:t>
            </a:r>
            <a:r>
              <a:rPr lang="en-US" sz="3200" dirty="0" smtClean="0"/>
              <a:t>) unique visitors during last 2 weeks – holiday season</a:t>
            </a:r>
          </a:p>
          <a:p>
            <a:r>
              <a:rPr lang="en-US" sz="3200" dirty="0" smtClean="0"/>
              <a:t>Nuget package 4030 downloads (</a:t>
            </a:r>
            <a:r>
              <a:rPr lang="en-US" sz="2400" dirty="0"/>
              <a:t>3800</a:t>
            </a:r>
            <a:r>
              <a:rPr lang="en-US" sz="3200" dirty="0" smtClean="0"/>
              <a:t>)</a:t>
            </a:r>
          </a:p>
          <a:p>
            <a:r>
              <a:rPr lang="en-US" sz="3200" dirty="0" smtClean="0"/>
              <a:t>Yammer group has 1525 members (</a:t>
            </a:r>
            <a:r>
              <a:rPr lang="en-US" sz="2400" dirty="0"/>
              <a:t>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121 likes (</a:t>
            </a:r>
            <a:r>
              <a:rPr lang="en-US" sz="2400" dirty="0" smtClean="0"/>
              <a:t>some </a:t>
            </a:r>
            <a:r>
              <a:rPr lang="en-US" sz="2400" smtClean="0"/>
              <a:t>to go </a:t>
            </a:r>
            <a:r>
              <a:rPr lang="en-US" sz="2400" dirty="0" smtClean="0"/>
              <a:t>still for Office AMS numbers</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4148828"/>
          </a:xfrm>
        </p:spPr>
        <p:txBody>
          <a:bodyPr/>
          <a:lstStyle/>
          <a:p>
            <a:r>
              <a:rPr lang="en-GB" sz="2800" dirty="0"/>
              <a:t>Andrew Connell - </a:t>
            </a:r>
            <a:r>
              <a:rPr lang="en-GB" sz="2800" dirty="0">
                <a:hlinkClick r:id="rId4"/>
              </a:rPr>
              <a:t>@</a:t>
            </a:r>
            <a:r>
              <a:rPr lang="en-GB" sz="2800" dirty="0" err="1">
                <a:hlinkClick r:id="rId4"/>
              </a:rPr>
              <a:t>andrewconnell</a:t>
            </a:r>
            <a:endParaRPr lang="en-US" sz="2800" dirty="0" smtClean="0"/>
          </a:p>
          <a:p>
            <a:r>
              <a:rPr lang="en-US" sz="2800" dirty="0" smtClean="0"/>
              <a:t>Erwin Van Hunen (</a:t>
            </a:r>
            <a:r>
              <a:rPr lang="en-US" sz="2800" dirty="0" err="1" smtClean="0"/>
              <a:t>Knowit</a:t>
            </a:r>
            <a:r>
              <a:rPr lang="en-US" sz="2800" dirty="0" smtClean="0"/>
              <a:t> AB) </a:t>
            </a:r>
            <a:r>
              <a:rPr lang="en-GB" sz="2800" dirty="0">
                <a:hlinkClick r:id="rId5"/>
              </a:rPr>
              <a:t>@erwinvanhunen</a:t>
            </a:r>
            <a:r>
              <a:rPr lang="en-US" sz="2800" dirty="0"/>
              <a:t> </a:t>
            </a:r>
          </a:p>
          <a:p>
            <a:r>
              <a:rPr lang="en-GB" sz="2800" dirty="0"/>
              <a:t>Marc </a:t>
            </a:r>
            <a:r>
              <a:rPr lang="en-GB" sz="2800" dirty="0" err="1"/>
              <a:t>Grabow</a:t>
            </a:r>
            <a:endParaRPr lang="en-GB" sz="2800" dirty="0" smtClean="0"/>
          </a:p>
          <a:p>
            <a:r>
              <a:rPr lang="en-GB" sz="2800" dirty="0" smtClean="0"/>
              <a:t>Mark Wilson </a:t>
            </a:r>
            <a:r>
              <a:rPr lang="en-GB" sz="2800" dirty="0">
                <a:hlinkClick r:id="rId6"/>
              </a:rPr>
              <a:t>@</a:t>
            </a:r>
            <a:r>
              <a:rPr lang="en-GB" sz="2800" dirty="0" err="1">
                <a:hlinkClick r:id="rId6"/>
              </a:rPr>
              <a:t>PlanetWilson</a:t>
            </a:r>
            <a:r>
              <a:rPr lang="en-GB" sz="2800" dirty="0"/>
              <a:t> </a:t>
            </a:r>
          </a:p>
          <a:p>
            <a:r>
              <a:rPr lang="en-GB" sz="2800" dirty="0"/>
              <a:t>Matt Mazzola (Microsoft) - </a:t>
            </a:r>
            <a:r>
              <a:rPr lang="en-GB" sz="2800" dirty="0">
                <a:hlinkClick r:id="rId7"/>
              </a:rPr>
              <a:t>@mdmb54</a:t>
            </a:r>
            <a:endParaRPr lang="en-GB" sz="2800" dirty="0" smtClean="0"/>
          </a:p>
          <a:p>
            <a:endParaRPr lang="en-US" sz="2000" dirty="0" smtClean="0"/>
          </a:p>
        </p:txBody>
      </p:sp>
      <p:sp>
        <p:nvSpPr>
          <p:cNvPr id="7" name="Text Placeholder 6"/>
          <p:cNvSpPr>
            <a:spLocks noGrp="1"/>
          </p:cNvSpPr>
          <p:nvPr>
            <p:ph type="body" sz="quarter" idx="11"/>
          </p:nvPr>
        </p:nvSpPr>
        <p:spPr>
          <a:xfrm>
            <a:off x="5660412" y="1447800"/>
            <a:ext cx="4587993" cy="3330142"/>
          </a:xfrm>
        </p:spPr>
        <p:txBody>
          <a:bodyPr/>
          <a:lstStyle/>
          <a:p>
            <a:r>
              <a:rPr lang="en-GB" sz="2800" dirty="0" err="1"/>
              <a:t>Nanddeep</a:t>
            </a:r>
            <a:r>
              <a:rPr lang="en-GB" sz="2800" dirty="0"/>
              <a:t> </a:t>
            </a:r>
            <a:r>
              <a:rPr lang="en-GB" sz="2800" dirty="0" err="1"/>
              <a:t>Nachan</a:t>
            </a:r>
            <a:r>
              <a:rPr lang="en-GB" sz="2800" dirty="0"/>
              <a:t> (</a:t>
            </a:r>
            <a:r>
              <a:rPr lang="en-GB" sz="2800" dirty="0" err="1"/>
              <a:t>Tieto</a:t>
            </a:r>
            <a:r>
              <a:rPr lang="en-GB" sz="2800" dirty="0"/>
              <a:t>)</a:t>
            </a:r>
          </a:p>
          <a:p>
            <a:r>
              <a:rPr lang="en-GB" sz="2800" dirty="0" smtClean="0"/>
              <a:t>Radi </a:t>
            </a:r>
            <a:r>
              <a:rPr lang="en-GB" sz="2800" dirty="0"/>
              <a:t>Atanassov (</a:t>
            </a:r>
            <a:r>
              <a:rPr lang="en-GB" sz="2800" dirty="0" err="1"/>
              <a:t>OneBit</a:t>
            </a:r>
            <a:r>
              <a:rPr lang="en-GB" sz="2800" dirty="0"/>
              <a:t> Software) - </a:t>
            </a:r>
            <a:r>
              <a:rPr lang="en-GB" sz="2800" dirty="0">
                <a:hlinkClick r:id="rId8"/>
              </a:rPr>
              <a:t>@</a:t>
            </a:r>
            <a:r>
              <a:rPr lang="en-GB" sz="2800" dirty="0" err="1">
                <a:hlinkClick r:id="rId8"/>
              </a:rPr>
              <a:t>RadiAtanassov</a:t>
            </a:r>
            <a:endParaRPr lang="en-GB" sz="2800" dirty="0"/>
          </a:p>
          <a:p>
            <a:r>
              <a:rPr lang="en-GB" sz="2800" dirty="0"/>
              <a:t>Ricky </a:t>
            </a:r>
            <a:r>
              <a:rPr lang="en-GB" sz="2800" dirty="0" smtClean="0"/>
              <a:t>Kirkham (Microsoft)</a:t>
            </a:r>
            <a:endParaRPr lang="en-GB" sz="2800" dirty="0"/>
          </a:p>
          <a:p>
            <a:r>
              <a:rPr lang="en-GB" sz="2800" dirty="0" err="1" smtClean="0"/>
              <a:t>Stijn</a:t>
            </a:r>
            <a:r>
              <a:rPr lang="en-GB" sz="2800" dirty="0" smtClean="0"/>
              <a:t> </a:t>
            </a:r>
            <a:r>
              <a:rPr lang="en-GB" sz="2800" dirty="0" err="1" smtClean="0"/>
              <a:t>Neirinckx</a:t>
            </a:r>
            <a:endParaRPr lang="en-GB" sz="2800" dirty="0" smtClean="0"/>
          </a:p>
          <a:p>
            <a:r>
              <a:rPr lang="en-GB" sz="2800" dirty="0" err="1"/>
              <a:t>Vardhaman</a:t>
            </a:r>
            <a:r>
              <a:rPr lang="en-GB" sz="2800" dirty="0"/>
              <a:t> Deshpande</a:t>
            </a:r>
            <a:br>
              <a:rPr lang="en-GB" sz="2800" dirty="0"/>
            </a:br>
            <a:r>
              <a:rPr lang="en-GB" sz="2800" dirty="0"/>
              <a:t>(Content and Code) </a:t>
            </a:r>
            <a:r>
              <a:rPr lang="en-GB" sz="2800" dirty="0">
                <a:hlinkClick r:id="rId9"/>
              </a:rPr>
              <a:t>@</a:t>
            </a:r>
            <a:r>
              <a:rPr lang="en-GB" sz="2800" dirty="0" err="1">
                <a:hlinkClick r:id="rId9"/>
              </a:rPr>
              <a:t>vrdmn</a:t>
            </a:r>
            <a:r>
              <a:rPr lang="en-GB" sz="2800" dirty="0"/>
              <a:t> </a:t>
            </a:r>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a:t>
            </a:r>
            <a:r>
              <a:rPr lang="fi-FI" sz="2800" i="1" spc="-70" dirty="0" smtClean="0">
                <a:gradFill>
                  <a:gsLst>
                    <a:gs pos="1250">
                      <a:schemeClr val="bg2"/>
                    </a:gs>
                    <a:gs pos="100000">
                      <a:schemeClr val="bg2"/>
                    </a:gs>
                  </a:gsLst>
                  <a:lin ang="5400000" scaled="0"/>
                </a:gradFill>
                <a:latin typeface="+mj-lt"/>
              </a:rPr>
              <a:t>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400" dirty="0" smtClean="0"/>
              <a:t>Core.OnPrem.S2S.WindowsCertStore  (</a:t>
            </a:r>
            <a:r>
              <a:rPr lang="en-GB" sz="2400" dirty="0">
                <a:solidFill>
                  <a:schemeClr val="tx2"/>
                </a:solidFill>
              </a:rPr>
              <a:t>Ricky </a:t>
            </a:r>
            <a:r>
              <a:rPr lang="en-GB" sz="2400" dirty="0" smtClean="0">
                <a:solidFill>
                  <a:schemeClr val="tx2"/>
                </a:solidFill>
              </a:rPr>
              <a:t>Kirkham</a:t>
            </a:r>
            <a:r>
              <a:rPr lang="en-GB" sz="2400" dirty="0"/>
              <a:t>, Microsoft</a:t>
            </a:r>
            <a:r>
              <a:rPr lang="en-US" sz="2400" dirty="0" smtClean="0"/>
              <a:t>)</a:t>
            </a:r>
          </a:p>
          <a:p>
            <a:r>
              <a:rPr lang="nl-BE" sz="2400" dirty="0" smtClean="0"/>
              <a:t>Core.DisplayCalendarEvents (</a:t>
            </a:r>
            <a:r>
              <a:rPr lang="en-GB" sz="2400" dirty="0">
                <a:solidFill>
                  <a:schemeClr val="tx2"/>
                </a:solidFill>
              </a:rPr>
              <a:t>Matt </a:t>
            </a:r>
            <a:r>
              <a:rPr lang="en-GB" sz="2400" dirty="0" smtClean="0">
                <a:solidFill>
                  <a:schemeClr val="tx2"/>
                </a:solidFill>
              </a:rPr>
              <a:t>Mazzola</a:t>
            </a:r>
            <a:r>
              <a:rPr lang="en-GB" sz="2400" dirty="0" smtClean="0"/>
              <a:t>, </a:t>
            </a:r>
            <a:r>
              <a:rPr lang="en-GB" sz="2400" dirty="0"/>
              <a:t>Microsoft</a:t>
            </a:r>
            <a:r>
              <a:rPr lang="nl-BE" sz="2400" dirty="0" smtClean="0"/>
              <a:t>)</a:t>
            </a:r>
            <a:endParaRPr lang="nl-BE" sz="2400" dirty="0"/>
          </a:p>
          <a:p>
            <a:r>
              <a:rPr lang="nl-BE" sz="2400" dirty="0" smtClean="0"/>
              <a:t>Core.Settings.LocaleAndLanguage (</a:t>
            </a:r>
            <a:r>
              <a:rPr lang="nl-BE" sz="2400" dirty="0" smtClean="0">
                <a:solidFill>
                  <a:schemeClr val="tx2"/>
                </a:solidFill>
              </a:rPr>
              <a:t>Vesa Juvonen</a:t>
            </a:r>
            <a:r>
              <a:rPr lang="en-GB" sz="2400" dirty="0" smtClean="0"/>
              <a:t>, </a:t>
            </a:r>
            <a:r>
              <a:rPr lang="en-GB" sz="2400" dirty="0"/>
              <a:t>Microsoft</a:t>
            </a:r>
            <a:r>
              <a:rPr lang="nl-BE" sz="2400" dirty="0" smtClean="0"/>
              <a:t>)</a:t>
            </a:r>
          </a:p>
          <a:p>
            <a:r>
              <a:rPr lang="nl-BE" sz="2400" dirty="0"/>
              <a:t>Core.Settings.Audit  </a:t>
            </a:r>
            <a:r>
              <a:rPr lang="nl-BE" sz="2400" dirty="0" smtClean="0"/>
              <a:t>(</a:t>
            </a:r>
            <a:r>
              <a:rPr lang="en-GB" sz="2400" dirty="0" smtClean="0">
                <a:solidFill>
                  <a:schemeClr val="accent1"/>
                </a:solidFill>
              </a:rPr>
              <a:t>Vesa Juvonen</a:t>
            </a:r>
            <a:r>
              <a:rPr lang="en-GB" sz="2400" dirty="0" smtClean="0"/>
              <a:t>, </a:t>
            </a:r>
            <a:r>
              <a:rPr lang="en-GB" sz="2400" dirty="0"/>
              <a:t>Microsoft</a:t>
            </a:r>
            <a:r>
              <a:rPr lang="nl-BE" sz="2400" dirty="0" smtClean="0"/>
              <a:t>)</a:t>
            </a:r>
          </a:p>
          <a:p>
            <a:r>
              <a:rPr lang="nl-BE" sz="2400" dirty="0" smtClean="0"/>
              <a:t>Debug.Tracing (</a:t>
            </a:r>
            <a:r>
              <a:rPr lang="en-GB" sz="2400" dirty="0" err="1">
                <a:solidFill>
                  <a:schemeClr val="accent1"/>
                </a:solidFill>
              </a:rPr>
              <a:t>Stijn</a:t>
            </a:r>
            <a:r>
              <a:rPr lang="en-GB" sz="2400" dirty="0">
                <a:solidFill>
                  <a:schemeClr val="accent1"/>
                </a:solidFill>
              </a:rPr>
              <a:t> </a:t>
            </a:r>
            <a:r>
              <a:rPr lang="en-GB" sz="2400" dirty="0" err="1">
                <a:solidFill>
                  <a:schemeClr val="accent1"/>
                </a:solidFill>
              </a:rPr>
              <a:t>Neirinckx</a:t>
            </a:r>
            <a:r>
              <a:rPr lang="nl-BE" sz="2400" dirty="0" smtClean="0"/>
              <a:t>)</a:t>
            </a:r>
          </a:p>
          <a:p>
            <a:r>
              <a:rPr lang="nl-BE" sz="2400" dirty="0" smtClean="0"/>
              <a:t>OfficeGraph.Demo.App (</a:t>
            </a:r>
            <a:r>
              <a:rPr lang="en-GB" sz="2400" dirty="0" err="1">
                <a:solidFill>
                  <a:schemeClr val="accent1"/>
                </a:solidFill>
              </a:rPr>
              <a:t>Vardhaman</a:t>
            </a:r>
            <a:r>
              <a:rPr lang="en-GB" sz="2400" dirty="0">
                <a:solidFill>
                  <a:schemeClr val="accent1"/>
                </a:solidFill>
              </a:rPr>
              <a:t> Deshpande</a:t>
            </a:r>
            <a:r>
              <a:rPr lang="en-GB" sz="2400" dirty="0" smtClean="0"/>
              <a:t>, Content </a:t>
            </a:r>
            <a:r>
              <a:rPr lang="en-GB" sz="2400" dirty="0"/>
              <a:t>and Code) </a:t>
            </a:r>
            <a:endParaRPr lang="nl-BE" sz="2400" dirty="0"/>
          </a:p>
          <a:p>
            <a:r>
              <a:rPr lang="nl-BE" sz="2400" dirty="0" smtClean="0"/>
              <a:t>Core.ConnectedSigRAngularJSAppParts (</a:t>
            </a:r>
            <a:r>
              <a:rPr lang="nl-BE" sz="2400" dirty="0">
                <a:solidFill>
                  <a:schemeClr val="accent1"/>
                </a:solidFill>
              </a:rPr>
              <a:t>Brian </a:t>
            </a:r>
            <a:r>
              <a:rPr lang="nl-BE" sz="2400" dirty="0" smtClean="0">
                <a:solidFill>
                  <a:schemeClr val="accent1"/>
                </a:solidFill>
              </a:rPr>
              <a:t>Michely</a:t>
            </a:r>
            <a:r>
              <a:rPr lang="en-GB" sz="2400" dirty="0" smtClean="0"/>
              <a:t>, </a:t>
            </a:r>
            <a:r>
              <a:rPr lang="en-GB" sz="2400" dirty="0"/>
              <a:t>Microsoft</a:t>
            </a:r>
            <a:r>
              <a:rPr lang="nl-BE" sz="2400" dirty="0" smtClean="0"/>
              <a:t>)</a:t>
            </a:r>
          </a:p>
          <a:p>
            <a:r>
              <a:rPr lang="nl-BE" sz="2400" dirty="0" smtClean="0"/>
              <a:t>OD4B.Configuration.Async </a:t>
            </a:r>
            <a:r>
              <a:rPr lang="nl-BE" sz="2400" dirty="0"/>
              <a:t>(</a:t>
            </a:r>
            <a:r>
              <a:rPr lang="en-GB" sz="2400" dirty="0">
                <a:solidFill>
                  <a:schemeClr val="accent1"/>
                </a:solidFill>
              </a:rPr>
              <a:t>Vesa </a:t>
            </a:r>
            <a:r>
              <a:rPr lang="en-GB" sz="2400" dirty="0" smtClean="0">
                <a:solidFill>
                  <a:schemeClr val="accent1"/>
                </a:solidFill>
              </a:rPr>
              <a:t>Juvonen</a:t>
            </a:r>
            <a:r>
              <a:rPr lang="en-GB" sz="2400" dirty="0" smtClean="0"/>
              <a:t>, </a:t>
            </a:r>
            <a:r>
              <a:rPr lang="en-GB" sz="2400" dirty="0"/>
              <a:t>Microsoft</a:t>
            </a:r>
            <a:r>
              <a:rPr lang="nl-BE" sz="2400" dirty="0" smtClean="0"/>
              <a:t>)</a:t>
            </a:r>
          </a:p>
          <a:p>
            <a:r>
              <a:rPr lang="nl-BE" sz="2400" dirty="0" smtClean="0"/>
              <a:t>Governance.SiteUsageReport (</a:t>
            </a:r>
            <a:r>
              <a:rPr lang="en-GB" sz="2400" dirty="0">
                <a:solidFill>
                  <a:schemeClr val="accent1"/>
                </a:solidFill>
              </a:rPr>
              <a:t>Radi Atanassov</a:t>
            </a:r>
            <a:r>
              <a:rPr lang="en-GB" sz="2400" dirty="0" smtClean="0"/>
              <a:t>, </a:t>
            </a:r>
            <a:r>
              <a:rPr lang="en-GB" sz="2400" dirty="0" err="1" smtClean="0"/>
              <a:t>OneBit</a:t>
            </a:r>
            <a:r>
              <a:rPr lang="en-GB" sz="2400" dirty="0" smtClean="0"/>
              <a:t> </a:t>
            </a:r>
            <a:r>
              <a:rPr lang="en-GB" sz="2400" dirty="0"/>
              <a:t>Software</a:t>
            </a:r>
            <a:r>
              <a:rPr lang="en-GB" sz="2400" dirty="0" smtClean="0"/>
              <a:t>)</a:t>
            </a:r>
            <a:endParaRPr lang="nl-BE" sz="2400" dirty="0" smtClean="0"/>
          </a:p>
          <a:p>
            <a:pPr marL="0" indent="0">
              <a:buNone/>
            </a:pPr>
            <a:r>
              <a:rPr lang="nl-BE" sz="3200" dirty="0" smtClean="0"/>
              <a:t>Updates</a:t>
            </a:r>
          </a:p>
          <a:p>
            <a:r>
              <a:rPr lang="nl-BE" sz="2400" dirty="0" smtClean="0"/>
              <a:t>PnP Core (Erwin, Suman, Bert)</a:t>
            </a:r>
          </a:p>
          <a:p>
            <a:r>
              <a:rPr lang="nl-BE" sz="2400" dirty="0" smtClean="0"/>
              <a:t>PowerShell.Commands </a:t>
            </a:r>
            <a:r>
              <a:rPr lang="en-US" sz="2400" dirty="0" smtClean="0"/>
              <a:t>(</a:t>
            </a:r>
            <a:r>
              <a:rPr lang="en-US" sz="2400" dirty="0" smtClean="0">
                <a:solidFill>
                  <a:schemeClr val="tx2"/>
                </a:solidFill>
              </a:rPr>
              <a:t>Erwin Van Hunen</a:t>
            </a:r>
            <a:r>
              <a:rPr lang="en-US" sz="2400" dirty="0" smtClean="0"/>
              <a:t>, </a:t>
            </a:r>
            <a:r>
              <a:rPr lang="en-US" sz="2400" dirty="0" err="1" smtClean="0"/>
              <a:t>Knowit</a:t>
            </a:r>
            <a:r>
              <a:rPr lang="en-US" sz="2400" dirty="0" smtClean="0"/>
              <a:t> AB)</a:t>
            </a:r>
            <a:endParaRPr lang="nl-BE" sz="2400" dirty="0" smtClean="0"/>
          </a:p>
          <a:p>
            <a:endParaRPr lang="nl-BE" sz="2400" dirty="0"/>
          </a:p>
        </p:txBody>
      </p:sp>
      <p:sp>
        <p:nvSpPr>
          <p:cNvPr id="4" name="TextBox 3"/>
          <p:cNvSpPr txBox="1"/>
          <p:nvPr/>
        </p:nvSpPr>
        <p:spPr>
          <a:xfrm>
            <a:off x="8853675" y="2110917"/>
            <a:ext cx="2814450" cy="738664"/>
          </a:xfrm>
          <a:prstGeom prst="rect">
            <a:avLst/>
          </a:prstGeom>
          <a:noFill/>
          <a:ln>
            <a:solidFill>
              <a:schemeClr val="accent1"/>
            </a:solidFill>
          </a:ln>
        </p:spPr>
        <p:txBody>
          <a:bodyPr wrap="square" lIns="0" tIns="0" rIns="0" bIns="0" rtlCol="0">
            <a:spAutoFit/>
          </a:bodyPr>
          <a:lstStyle/>
          <a:p>
            <a:r>
              <a:rPr lang="en-US" sz="2400" spc="-70" dirty="0" smtClean="0">
                <a:solidFill>
                  <a:schemeClr val="accent1"/>
                </a:solidFill>
              </a:rPr>
              <a:t>+ new article section, </a:t>
            </a:r>
            <a:br>
              <a:rPr lang="en-US" sz="2400" spc="-70" dirty="0" smtClean="0">
                <a:solidFill>
                  <a:schemeClr val="accent1"/>
                </a:solidFill>
              </a:rPr>
            </a:br>
            <a:r>
              <a:rPr lang="en-US" sz="2400" spc="-70" dirty="0" smtClean="0">
                <a:solidFill>
                  <a:schemeClr val="accent1"/>
                </a:solidFill>
              </a:rPr>
              <a:t>    more on  that later</a:t>
            </a:r>
            <a:endParaRPr lang="en-GB" sz="2400" spc="-70" dirty="0" smtClean="0">
              <a:solidFill>
                <a:schemeClr val="accent1"/>
              </a:solidFill>
            </a:endParaRP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133 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931416" y="3772732"/>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Erwin to core team</a:t>
            </a:r>
            <a:endParaRPr lang="en-GB" dirty="0"/>
          </a:p>
        </p:txBody>
      </p:sp>
      <p:sp>
        <p:nvSpPr>
          <p:cNvPr id="3" name="Text Placeholder 2"/>
          <p:cNvSpPr>
            <a:spLocks noGrp="1"/>
          </p:cNvSpPr>
          <p:nvPr>
            <p:ph type="body" sz="quarter" idx="10"/>
          </p:nvPr>
        </p:nvSpPr>
        <p:spPr>
          <a:xfrm>
            <a:off x="520700" y="1447800"/>
            <a:ext cx="5394960" cy="1803571"/>
          </a:xfrm>
        </p:spPr>
        <p:txBody>
          <a:bodyPr/>
          <a:lstStyle/>
          <a:p>
            <a:r>
              <a:rPr lang="en-US" dirty="0" smtClean="0"/>
              <a:t>MCM &amp; MVP</a:t>
            </a:r>
          </a:p>
          <a:p>
            <a:r>
              <a:rPr lang="en-US" i="1" dirty="0" err="1"/>
              <a:t>Knowit</a:t>
            </a:r>
            <a:r>
              <a:rPr lang="en-US" i="1" dirty="0"/>
              <a:t> </a:t>
            </a:r>
            <a:endParaRPr lang="en-US" i="1" dirty="0" smtClean="0"/>
          </a:p>
          <a:p>
            <a:r>
              <a:rPr lang="en-US" i="1" dirty="0" smtClean="0"/>
              <a:t>Software </a:t>
            </a:r>
            <a:r>
              <a:rPr lang="en-US" i="1" dirty="0"/>
              <a:t>architect</a:t>
            </a:r>
            <a:endParaRPr lang="en-GB" dirty="0"/>
          </a:p>
        </p:txBody>
      </p:sp>
      <p:sp>
        <p:nvSpPr>
          <p:cNvPr id="4" name="Text Placeholder 3"/>
          <p:cNvSpPr>
            <a:spLocks noGrp="1"/>
          </p:cNvSpPr>
          <p:nvPr>
            <p:ph type="body" sz="quarter" idx="11"/>
          </p:nvPr>
        </p:nvSpPr>
        <p:spPr>
          <a:xfrm>
            <a:off x="6277928" y="1447800"/>
            <a:ext cx="5394960" cy="2963888"/>
          </a:xfrm>
        </p:spPr>
        <p:txBody>
          <a:bodyPr/>
          <a:lstStyle/>
          <a:p>
            <a:r>
              <a:rPr lang="en-US" dirty="0" smtClean="0"/>
              <a:t>Core team right now</a:t>
            </a:r>
          </a:p>
          <a:p>
            <a:pPr lvl="1"/>
            <a:r>
              <a:rPr lang="fi-FI" i="1" spc="-70" dirty="0"/>
              <a:t>Bert </a:t>
            </a:r>
            <a:r>
              <a:rPr lang="fi-FI" i="1" spc="-70" dirty="0" smtClean="0"/>
              <a:t>Jansen, </a:t>
            </a:r>
            <a:r>
              <a:rPr lang="fi-FI" i="1" spc="-70" dirty="0"/>
              <a:t>Brian </a:t>
            </a:r>
            <a:r>
              <a:rPr lang="fi-FI" i="1" spc="-70" dirty="0" smtClean="0"/>
              <a:t>Michely, </a:t>
            </a:r>
            <a:r>
              <a:rPr lang="en-US" i="1" spc="-70" dirty="0"/>
              <a:t>Erwin van </a:t>
            </a:r>
            <a:r>
              <a:rPr lang="en-US" i="1" spc="-70" dirty="0" smtClean="0"/>
              <a:t>Hunen, </a:t>
            </a:r>
            <a:r>
              <a:rPr lang="fi-FI" i="1" spc="-70" dirty="0" smtClean="0"/>
              <a:t>Frank Marasco, </a:t>
            </a:r>
            <a:r>
              <a:rPr lang="en-US" i="1" spc="-70" dirty="0"/>
              <a:t>Steve </a:t>
            </a:r>
            <a:r>
              <a:rPr lang="en-US" i="1" spc="-70" dirty="0" smtClean="0"/>
              <a:t>Walker, </a:t>
            </a:r>
            <a:r>
              <a:rPr lang="fi-FI" i="1" spc="-70" dirty="0" smtClean="0"/>
              <a:t>Suman </a:t>
            </a:r>
            <a:r>
              <a:rPr lang="en-US" i="1" spc="-70" dirty="0"/>
              <a:t>Chakrabarti</a:t>
            </a:r>
            <a:r>
              <a:rPr lang="en-US" i="1" spc="-70" dirty="0" smtClean="0"/>
              <a:t>, </a:t>
            </a:r>
            <a:r>
              <a:rPr lang="fi-FI" i="1" spc="-70" dirty="0"/>
              <a:t>Vesa </a:t>
            </a:r>
            <a:r>
              <a:rPr lang="fi-FI" i="1" spc="-70" dirty="0" smtClean="0"/>
              <a:t>Juvonen</a:t>
            </a:r>
          </a:p>
          <a:p>
            <a:pPr lvl="1"/>
            <a:r>
              <a:rPr lang="fi-FI" spc="-70" dirty="0" smtClean="0"/>
              <a:t>Notice that core team does that outside of business hours</a:t>
            </a:r>
          </a:p>
          <a:p>
            <a:pPr lvl="2"/>
            <a:r>
              <a:rPr lang="fi-FI" sz="1600" spc="-70" dirty="0" smtClean="0"/>
              <a:t>We have actual customer facing work in day time </a:t>
            </a:r>
            <a:endParaRPr lang="en-US" sz="1600" spc="-70" dirty="0"/>
          </a:p>
          <a:p>
            <a:pPr marL="0" indent="0">
              <a:buNone/>
            </a:pPr>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55" y="4016819"/>
            <a:ext cx="4791730" cy="19706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265" y="3874437"/>
            <a:ext cx="3383170" cy="2255446"/>
          </a:xfrm>
          <a:prstGeom prst="rect">
            <a:avLst/>
          </a:prstGeom>
        </p:spPr>
      </p:pic>
    </p:spTree>
    <p:extLst>
      <p:ext uri="{BB962C8B-B14F-4D97-AF65-F5344CB8AC3E}">
        <p14:creationId xmlns:p14="http://schemas.microsoft.com/office/powerpoint/2010/main" val="24019606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2306</Words>
  <Application>Microsoft Office PowerPoint</Application>
  <PresentationFormat>Custom</PresentationFormat>
  <Paragraphs>215</Paragraphs>
  <Slides>18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January 2015</vt:lpstr>
      <vt:lpstr>Agenda</vt:lpstr>
      <vt:lpstr>Where are you located?</vt:lpstr>
      <vt:lpstr>PowerPoint Presentation</vt:lpstr>
      <vt:lpstr>Statistics– Key numbers (previous month)</vt:lpstr>
      <vt:lpstr>Thank you for your assistance!</vt:lpstr>
      <vt:lpstr>New and updated contributions</vt:lpstr>
      <vt:lpstr>Updates to PnP Core and miscellaneous</vt:lpstr>
      <vt:lpstr>Welcome Erwin to core team</vt:lpstr>
      <vt:lpstr>Monthly schedule</vt:lpstr>
      <vt:lpstr>New guidance repository</vt:lpstr>
      <vt:lpstr>PnP Core Component moving to v1.0</vt:lpstr>
      <vt:lpstr>Roadmap – Something in the todo list</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2015-01-13T15:39:24Z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